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1" r:id="rId4"/>
    <p:sldId id="332" r:id="rId5"/>
    <p:sldId id="258" r:id="rId6"/>
    <p:sldId id="260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16662B-59C4-AAF4-F8B5-9EB390E05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AAE66D-93E6-EACC-DF1A-F8A66C8B3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FC5029-E50A-09BD-866B-0D359BA2B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60A119-AA70-623A-3315-1A31550D2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CB6E7F-2AE5-1828-C2DB-2F6DACA4F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4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F99D9-8D0E-773C-007B-C2D44F339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6AF1D0A-6A0A-BBC5-70E6-6E0A460B8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29D285-DD31-5C01-ECC7-97E788541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81F1BF-C2A9-747C-7BA3-1D39BADBE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7C7B06-63E3-336E-1121-9368FDA2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60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1A7EBB1-1A79-EC76-2134-0AA602B39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A55E697-6674-CFF6-50B7-973A578B4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722E2B-E3A0-CF99-F409-596E5AA77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B41AAA-161C-5371-C086-92AC9E7B1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7DD289-3F2B-F1C9-E44F-9491DC605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976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FAA242-9118-C2E6-3A40-A308EEDA4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9101E7-69B4-B698-EFCD-6F3679C3E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B206A5-3AC8-3293-D9FB-55D0512B8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AE0F93E-FBB2-59A7-73A4-F44EC6805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8AAAD8-C92C-A411-EF7C-AA61A5A77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897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A584D6-9FCC-AE7C-BDE2-5FC73280C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55922F4-B7F9-5D92-26C3-BADCE4E0D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783B40-4346-2FF2-3806-DB3BA6F6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7A63F7-DA87-5D87-9F25-FB171AF7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0523CE-823F-303D-8B03-A9002C21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17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50DAD-5C83-EA66-84F5-416A7589D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55BE0E-5169-FE7B-5D1B-3309F4780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579AAAB-3F20-887F-EE0F-EEA880D7D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437E611-8C71-8D8A-2EE3-9A587BB5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F651EF-0BE9-5CD4-67D8-3C44395D7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9D8DFB-0E5F-85F3-0939-FFCFA972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88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61C1B-8F96-B907-494B-F6DBC9B07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1C240B-0AF9-711A-042C-B3FB2FCFE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F19E6B-1C13-4D22-FDB2-57BEE5AFE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A0AD53B-5EB0-123A-CECE-1B64BC34FA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121F5EE-CD9F-3A36-76CC-0FD0B373F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F7ACE1-B44D-C905-86BF-56C56936A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64736D1-E6CB-F89E-667C-62C752755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D2E98CB-8042-5B01-1205-13B1FC6C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083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3C380-5539-CA05-8A1D-88CD695BE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B9FE743-D450-7047-24C4-350A927B1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6F774EB-5FC5-C6A5-80C5-FF22703C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2FF9A2F-54B8-E43F-2F37-E6E740F1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116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632020A-E3D3-73A2-627A-C09123B59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BE0B092-B255-ABDA-181B-7012EF7F0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9C98E0-0071-C753-F829-AF5387A04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6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0774E-33B9-9F78-8CC2-5D2A1DA11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10C499-88C8-C7B6-6910-9345EB355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8003E7A-90FC-E005-D5B5-2F443F3CD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C1F7CCE-E05E-9F13-9EED-21E955D64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0F2D1A1-3A5B-84BD-1485-4976D9F67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747E5C4-FCD3-90AD-4DBA-983436504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411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B3429-3F6C-4E76-4367-B2FE397F3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C16021C-2461-5530-9B2B-23621C406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E47C01-4045-0DDA-02C5-00DCFC346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80007AE-637A-0171-618A-5EDC07B97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E030B8-CD7D-BDE4-7D81-43B25110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93894FD-A1F1-C289-0304-5A0B0465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442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E7E7826-BF34-7CD4-C2DE-3EEB4EAF7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5F5C20-31E6-DE91-50D9-1F19297BC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8FDA4B-94FD-CC90-CDB5-F4E7456AE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2FA2E-386F-4691-84B1-BFDF59D40935}" type="datetimeFigureOut">
              <a:rPr lang="nl-NL" smtClean="0"/>
              <a:t>2-3-2026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143BCA-2DF7-C7D3-2425-73F8B0AE7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30EE8F-5A4C-EDB5-01AF-F8589E6DA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B3831-3723-454D-9E08-50CB4CD57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77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thepostonline.nl/wp-content/uploads/2013/04/Explosie-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elegraaf.nl/telesport/21481107/__Desisa_wint_marathon_Boston__.html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nl.wikipedia.org/wiki/Red_Nacional_de_los_Ferrocarriles_Espa%C3%B1oles" TargetMode="External"/><Relationship Id="rId7" Type="http://schemas.openxmlformats.org/officeDocument/2006/relationships/hyperlink" Target="http://nl.wikipedia.org/wiki/2004" TargetMode="External"/><Relationship Id="rId2" Type="http://schemas.openxmlformats.org/officeDocument/2006/relationships/hyperlink" Target="http://nl.wikipedia.org/wiki/Forensis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l.wikipedia.org/wiki/11_maart" TargetMode="External"/><Relationship Id="rId5" Type="http://schemas.openxmlformats.org/officeDocument/2006/relationships/hyperlink" Target="http://nl.wikipedia.org/wiki/Spanje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://nl.wikipedia.org/wiki/Madrid_(stad)" TargetMode="Externa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C6ECB-046E-7300-F880-808D34B36F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15000" b="1" dirty="0"/>
              <a:t>M.A.R.C.H.</a:t>
            </a:r>
            <a:endParaRPr lang="nl-NL" sz="15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2594C13-64FB-4DBE-F165-DCEE991C85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01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15005-8916-FBC2-84E4-EA4B51D21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l-NL" sz="9600" b="1" dirty="0"/>
              <a:t>M.A.R.C.H.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DE41D6-D5C8-52C1-E43D-5695086F8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83471" cy="4351338"/>
          </a:xfrm>
        </p:spPr>
        <p:txBody>
          <a:bodyPr>
            <a:normAutofit lnSpcReduction="10000"/>
          </a:bodyPr>
          <a:lstStyle/>
          <a:p>
            <a:r>
              <a:rPr lang="nl-NL" dirty="0"/>
              <a:t>Deze aanpak wordt tegenwoordig gebruikt door Defensie en andere veiligheidsdiensten. </a:t>
            </a:r>
          </a:p>
          <a:p>
            <a:endParaRPr lang="nl-NL" dirty="0"/>
          </a:p>
          <a:p>
            <a:r>
              <a:rPr lang="nl-NL" dirty="0"/>
              <a:t>Het lijkt in grote lijnen op het (c)ABCDE-protocol, maar MARCH is gekozen omdat het wereldwijd wordt toegepast door de NAVO en de VN.</a:t>
            </a:r>
          </a:p>
          <a:p>
            <a:endParaRPr lang="nl-NL" dirty="0"/>
          </a:p>
          <a:p>
            <a:r>
              <a:rPr lang="nl-NL" dirty="0">
                <a:highlight>
                  <a:srgbClr val="FFFF00"/>
                </a:highlight>
              </a:rPr>
              <a:t>Daarbij ligt de focus op alleen de handelingen die écht nodig zijn.</a:t>
            </a:r>
          </a:p>
          <a:p>
            <a:endParaRPr lang="nl-NL" dirty="0"/>
          </a:p>
          <a:p>
            <a:r>
              <a:rPr lang="nl-NL" dirty="0"/>
              <a:t>Het MARCH-protocol gaat uit van het principe: </a:t>
            </a:r>
            <a:r>
              <a:rPr lang="nl-NL" dirty="0" err="1">
                <a:highlight>
                  <a:srgbClr val="FFFF00"/>
                </a:highlight>
              </a:rPr>
              <a:t>treat</a:t>
            </a:r>
            <a:r>
              <a:rPr lang="nl-NL" dirty="0">
                <a:highlight>
                  <a:srgbClr val="FFFF00"/>
                </a:highlight>
              </a:rPr>
              <a:t> first </a:t>
            </a:r>
            <a:r>
              <a:rPr lang="nl-NL" dirty="0" err="1">
                <a:highlight>
                  <a:srgbClr val="FFFF00"/>
                </a:highlight>
              </a:rPr>
              <a:t>what</a:t>
            </a:r>
            <a:r>
              <a:rPr lang="nl-NL" dirty="0">
                <a:highlight>
                  <a:srgbClr val="FFFF00"/>
                </a:highlight>
              </a:rPr>
              <a:t> </a:t>
            </a:r>
            <a:r>
              <a:rPr lang="nl-NL" dirty="0" err="1">
                <a:highlight>
                  <a:srgbClr val="FFFF00"/>
                </a:highlight>
              </a:rPr>
              <a:t>kills</a:t>
            </a:r>
            <a:r>
              <a:rPr lang="nl-NL" dirty="0">
                <a:highlight>
                  <a:srgbClr val="FFFF00"/>
                </a:highlight>
              </a:rPr>
              <a:t> first</a:t>
            </a:r>
            <a:r>
              <a:rPr lang="nl-NL" dirty="0"/>
              <a:t>— behandel dus altijd eerst het meest levensbedreigende letsel.</a:t>
            </a:r>
          </a:p>
        </p:txBody>
      </p:sp>
    </p:spTree>
    <p:extLst>
      <p:ext uri="{BB962C8B-B14F-4D97-AF65-F5344CB8AC3E}">
        <p14:creationId xmlns:p14="http://schemas.microsoft.com/office/powerpoint/2010/main" val="3140135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Explosie 5">
            <a:hlinkClick r:id="rId2" tooltip="Explosies tijdens marathon van Bost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3952" y="1109909"/>
            <a:ext cx="3600400" cy="2320259"/>
          </a:xfrm>
          <a:prstGeom prst="rect">
            <a:avLst/>
          </a:prstGeom>
          <a:noFill/>
        </p:spPr>
      </p:pic>
      <p:pic>
        <p:nvPicPr>
          <p:cNvPr id="88068" name="Picture 4" descr="http://thepostonline.nl/wp-content/uploads/2013/04/Explosie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952" y="3657986"/>
            <a:ext cx="4857054" cy="3011374"/>
          </a:xfrm>
          <a:prstGeom prst="rect">
            <a:avLst/>
          </a:prstGeom>
          <a:noFill/>
        </p:spPr>
      </p:pic>
      <p:pic>
        <p:nvPicPr>
          <p:cNvPr id="88070" name="Picture 6" descr="http://thepostonline.nl/wp-content/uploads/2013/04/Explosie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1544" y="2732924"/>
            <a:ext cx="2952328" cy="3936437"/>
          </a:xfrm>
          <a:prstGeom prst="rect">
            <a:avLst/>
          </a:prstGeom>
          <a:noFill/>
        </p:spPr>
      </p:pic>
      <p:sp>
        <p:nvSpPr>
          <p:cNvPr id="8" name="Rechthoek 7"/>
          <p:cNvSpPr/>
          <p:nvPr/>
        </p:nvSpPr>
        <p:spPr>
          <a:xfrm>
            <a:off x="1703512" y="116633"/>
            <a:ext cx="3384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Er heeft zich tijdens de marathon van Boston een explosie voorgedaan bij de finish. Amerikaanse media melden dat er sprake is van twee explosies in het </a:t>
            </a:r>
            <a:r>
              <a:rPr lang="nl-NL" dirty="0" err="1"/>
              <a:t>Fairmount</a:t>
            </a:r>
            <a:r>
              <a:rPr lang="nl-NL" dirty="0"/>
              <a:t> </a:t>
            </a:r>
            <a:r>
              <a:rPr lang="nl-NL" dirty="0" err="1"/>
              <a:t>Copley</a:t>
            </a:r>
            <a:r>
              <a:rPr lang="nl-NL" dirty="0"/>
              <a:t> </a:t>
            </a:r>
            <a:r>
              <a:rPr lang="nl-NL" dirty="0" err="1"/>
              <a:t>Plaza</a:t>
            </a:r>
            <a:r>
              <a:rPr lang="nl-NL" dirty="0"/>
              <a:t> Hotel.  Dat ligt nabij de finish lijn van de </a:t>
            </a:r>
            <a:r>
              <a:rPr lang="nl-NL" dirty="0">
                <a:hlinkClick r:id="rId6"/>
              </a:rPr>
              <a:t>Boston Marathon</a:t>
            </a:r>
            <a:r>
              <a:rPr lang="nl-NL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2674640" cy="1143000"/>
          </a:xfrm>
        </p:spPr>
        <p:txBody>
          <a:bodyPr/>
          <a:lstStyle/>
          <a:p>
            <a:r>
              <a:rPr lang="nl-NL" dirty="0"/>
              <a:t>Ramp</a:t>
            </a:r>
          </a:p>
        </p:txBody>
      </p:sp>
      <p:sp>
        <p:nvSpPr>
          <p:cNvPr id="6" name="Rechthoek 5"/>
          <p:cNvSpPr/>
          <p:nvPr/>
        </p:nvSpPr>
        <p:spPr>
          <a:xfrm>
            <a:off x="5159896" y="4941168"/>
            <a:ext cx="50867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De </a:t>
            </a:r>
            <a:r>
              <a:rPr lang="nl-NL" b="1" dirty="0"/>
              <a:t>bomaanslagen in Madrid van 11 maart 2004</a:t>
            </a:r>
            <a:r>
              <a:rPr lang="nl-NL" dirty="0"/>
              <a:t> waren een aantal bomexplosies die plaatsvonden aan boord van vier </a:t>
            </a:r>
            <a:r>
              <a:rPr lang="nl-NL" dirty="0">
                <a:hlinkClick r:id="rId2" action="ppaction://hlinkfile" tooltip="Forensisme"/>
              </a:rPr>
              <a:t>forensentreinen</a:t>
            </a:r>
            <a:r>
              <a:rPr lang="nl-NL" dirty="0"/>
              <a:t> van de </a:t>
            </a:r>
            <a:r>
              <a:rPr lang="nl-NL" dirty="0">
                <a:hlinkClick r:id="rId3" action="ppaction://hlinkfile" tooltip="Red Nacional de los Ferrocarriles Españoles"/>
              </a:rPr>
              <a:t>RENFE</a:t>
            </a:r>
            <a:r>
              <a:rPr lang="nl-NL" dirty="0"/>
              <a:t> in </a:t>
            </a:r>
            <a:r>
              <a:rPr lang="nl-NL" dirty="0">
                <a:hlinkClick r:id="rId4" action="ppaction://hlinkfile" tooltip="Madrid (stad)"/>
              </a:rPr>
              <a:t>Madrid</a:t>
            </a:r>
            <a:r>
              <a:rPr lang="nl-NL" dirty="0"/>
              <a:t> (</a:t>
            </a:r>
            <a:r>
              <a:rPr lang="nl-NL" dirty="0">
                <a:hlinkClick r:id="rId5" action="ppaction://hlinkfile" tooltip="Spanje"/>
              </a:rPr>
              <a:t>Spanje</a:t>
            </a:r>
            <a:r>
              <a:rPr lang="nl-NL" dirty="0"/>
              <a:t>), in de ochtend van </a:t>
            </a:r>
            <a:r>
              <a:rPr lang="nl-NL" dirty="0">
                <a:hlinkClick r:id="rId6" action="ppaction://hlinkfile" tooltip="11 maart"/>
              </a:rPr>
              <a:t>11 maart</a:t>
            </a:r>
            <a:r>
              <a:rPr lang="nl-NL" dirty="0"/>
              <a:t> </a:t>
            </a:r>
            <a:r>
              <a:rPr lang="nl-NL" dirty="0">
                <a:hlinkClick r:id="rId7" action="ppaction://hlinkfile" tooltip="2004"/>
              </a:rPr>
              <a:t>2004</a:t>
            </a:r>
            <a:r>
              <a:rPr lang="nl-NL" dirty="0"/>
              <a:t>. </a:t>
            </a:r>
          </a:p>
          <a:p>
            <a:r>
              <a:rPr lang="nl-NL" dirty="0"/>
              <a:t>Er werden </a:t>
            </a:r>
            <a:r>
              <a:rPr lang="nl-NL" b="1" dirty="0">
                <a:highlight>
                  <a:srgbClr val="FFFF00"/>
                </a:highlight>
              </a:rPr>
              <a:t>191 mensen gedood en 1857 verwond</a:t>
            </a:r>
            <a:r>
              <a:rPr lang="nl-NL" dirty="0"/>
              <a:t>, van wie velen ernstig. </a:t>
            </a:r>
          </a:p>
        </p:txBody>
      </p:sp>
      <p:pic>
        <p:nvPicPr>
          <p:cNvPr id="90116" name="Picture 4" descr="Door de terreuracties in Madrid op 11 maart 2004 kwamen 191 mensen om het leven en raakten 1800 gewond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31504" y="1879617"/>
            <a:ext cx="4104456" cy="2693550"/>
          </a:xfrm>
          <a:prstGeom prst="rect">
            <a:avLst/>
          </a:prstGeom>
          <a:noFill/>
        </p:spPr>
      </p:pic>
      <p:pic>
        <p:nvPicPr>
          <p:cNvPr id="90118" name="Picture 6" descr="Politie arresteert verdachte van aanslagen Madrid 2004 in Maaseik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40017" y="1916833"/>
            <a:ext cx="4297847" cy="2869853"/>
          </a:xfrm>
          <a:prstGeom prst="rect">
            <a:avLst/>
          </a:prstGeom>
          <a:noFill/>
        </p:spPr>
      </p:pic>
      <p:pic>
        <p:nvPicPr>
          <p:cNvPr id="90120" name="Picture 8" descr="http://www.deondernemer.nl/UserFiles/Image/2007/200710/20071031/aanslag%20madrid%20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31504" y="4725144"/>
            <a:ext cx="2915816" cy="1914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C2B8AF7-6A5B-D41C-45FB-5C8F6376C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65" y="833038"/>
            <a:ext cx="4726086" cy="471611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C58FDFA-02D9-C650-EA51-8DE689BFB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088" y="302559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34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82690CB-AB91-DA75-BFD2-01FED0163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22" y="-1"/>
            <a:ext cx="10466708" cy="672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050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188</Words>
  <Application>Microsoft Office PowerPoint</Application>
  <PresentationFormat>Breedbeeld</PresentationFormat>
  <Paragraphs>13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M.A.R.C.H.</vt:lpstr>
      <vt:lpstr>M.A.R.C.H.</vt:lpstr>
      <vt:lpstr>PowerPoint-presentatie</vt:lpstr>
      <vt:lpstr>Ramp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 Grimberg</dc:creator>
  <cp:lastModifiedBy>W Grimberg</cp:lastModifiedBy>
  <cp:revision>4</cp:revision>
  <dcterms:created xsi:type="dcterms:W3CDTF">2026-03-02T11:17:16Z</dcterms:created>
  <dcterms:modified xsi:type="dcterms:W3CDTF">2026-03-02T15:36:43Z</dcterms:modified>
</cp:coreProperties>
</file>